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73" r:id="rId13"/>
  </p:sldMasterIdLst>
  <p:notesMasterIdLst>
    <p:notesMasterId r:id="rId17"/>
  </p:notesMasterIdLst>
  <p:handoutMasterIdLst>
    <p:handoutMasterId r:id="rId15"/>
  </p:handoutMasterIdLst>
  <p:sldIdLst>
    <p:sldId id="267" r:id="rId19"/>
    <p:sldId id="266" r:id="rId20"/>
    <p:sldId id="280" r:id="rId21"/>
    <p:sldId id="279" r:id="rId22"/>
    <p:sldId id="278" r:id="rId23"/>
    <p:sldId id="281" r:id="rId24"/>
    <p:sldId id="283" r:id="rId25"/>
    <p:sldId id="277" r:id="rId26"/>
    <p:sldId id="282" r:id="rId27"/>
    <p:sldId id="284" r:id="rId28"/>
    <p:sldId id="285" r:id="rId29"/>
    <p:sldId id="286" r:id="rId30"/>
    <p:sldId id="287" r:id="rId31"/>
    <p:sldId id="288" r:id="rId32"/>
    <p:sldId id="292" r:id="rId33"/>
    <p:sldId id="291" r:id="rId34"/>
    <p:sldId id="290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131561608134.pn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image" Target="../media/fImage1315301241852.png"></Relationship><Relationship Id="rId2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224851355261.png"></Relationship><Relationship Id="rId2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43109126261.pn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40851276926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94870128173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20150129470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8148811451004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21881467641.png"></Relationship><Relationship Id="rId3" Type="http://schemas.openxmlformats.org/officeDocument/2006/relationships/image" Target="../media/fImage1247861476373.pn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43602150774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62711531958.pn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789151543547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455271559914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829310" y="575945"/>
            <a:ext cx="8517890" cy="53530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MA</a:t>
            </a:r>
            <a:r>
              <a:rPr sz="3200">
                <a:latin typeface="맑은 고딕" charset="0"/>
                <a:ea typeface="맑은 고딕" charset="0"/>
              </a:rPr>
              <a:t>CD 분석기법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-추세추종지표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주가가 한번 형성되면 일정기간 한 방향으로 진행 된다는 특성을 고려하여 만든 지표.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추세시장에 매우 유익한 지표로 추세에 대한 </a:t>
            </a:r>
            <a:r>
              <a:rPr sz="3200">
                <a:solidFill>
                  <a:srgbClr val="FF0000"/>
                </a:solidFill>
                <a:latin typeface="맑은 고딕" charset="0"/>
                <a:ea typeface="맑은 고딕" charset="0"/>
              </a:rPr>
              <a:t>중기적</a:t>
            </a:r>
            <a:r>
              <a:rPr sz="3200">
                <a:latin typeface="맑은 고딕" charset="0"/>
                <a:ea typeface="맑은 고딕" charset="0"/>
              </a:rPr>
              <a:t> 흐름 파악에 용이함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-</a:t>
            </a:r>
            <a:r>
              <a:rPr sz="3200">
                <a:latin typeface="맑은 고딕" charset="0"/>
                <a:ea typeface="맑은 고딕" charset="0"/>
              </a:rPr>
              <a:t>거의 이동평균의 원리를 사용(ex MACD,MAO,소나차트)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11175"/>
            <a:ext cx="12192635" cy="58356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32890"/>
            <a:ext cx="12192635" cy="37928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오원석/AppData/Roaming/PolarisOffice/ETemp/12252_14699128/fImage2248513552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185" y="-105410"/>
            <a:ext cx="744791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8071485" y="1067435"/>
            <a:ext cx="3614420" cy="4893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맑은 고딕" charset="0"/>
                <a:ea typeface="맑은 고딕" charset="0"/>
              </a:rPr>
              <a:t>•단순/가중평균(Simple/weighted average) 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맑은 고딕" charset="0"/>
                <a:ea typeface="맑은 고딕" charset="0"/>
              </a:rPr>
              <a:t>•배깅(Bagging: Bootstrap aggregating) 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맑은 고딕" charset="0"/>
                <a:ea typeface="맑은 고딕" charset="0"/>
              </a:rPr>
              <a:t>•부스팅(Boosting) 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맑은 고딕" charset="0"/>
                <a:ea typeface="맑은 고딕" charset="0"/>
              </a:rPr>
              <a:t>•스택킹(Stacking) 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>
                <a:latin typeface="맑은 고딕" charset="0"/>
                <a:ea typeface="맑은 고딕" charset="0"/>
              </a:rPr>
              <a:t>•메타학습(Meta-learning)</a:t>
            </a:r>
            <a:endParaRPr lang="ko-KR" altLang="en-US" sz="2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오원석/AppData/Roaming/PolarisOffice/ETemp/12252_14699128/fImage1431091262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405" y="0"/>
            <a:ext cx="987171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오원석/AppData/Roaming/PolarisOffice/ETemp/12252_14699128/fImage10408512769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450" y="0"/>
            <a:ext cx="1168082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오원석/AppData/Roaming/PolarisOffice/ETemp/12252_14699128/fImage29487012817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" y="0"/>
            <a:ext cx="1216088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오원석/AppData/Roaming/PolarisOffice/ETemp/12252_14699128/fImage32015012947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00" y="132080"/>
            <a:ext cx="1229868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369570" y="448310"/>
            <a:ext cx="11263630" cy="831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>
                <a:latin typeface="맑은 고딕" charset="0"/>
                <a:ea typeface="맑은 고딕" charset="0"/>
              </a:rPr>
              <a:t>Gradient Boosting</a:t>
            </a:r>
            <a:endParaRPr lang="ko-KR" altLang="en-US" sz="4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368935" y="1621790"/>
            <a:ext cx="9602470" cy="31388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일반적인 boosting방법은 week model에 가중치를 두어 학습한다.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boosting 방법에서는 week modeld을 경사하강법 사용하여 모델 보완한다.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Xgboosting 방법은 random forest tree와 다르게 모든 후보군 을 spilt 하는게 아니라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후보근을 근사적 알고리즘으로 (대충) 정해놓고 학습 하는 방법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파라미터를 최적화 시키면 성능이 잘 나올 수 있는 장점이 있지만.. 순차적 학습 방법 이기 때문에 시간이 아주 오래 걸림.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899795" y="505460"/>
            <a:ext cx="10864850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>
                <a:latin typeface="맑은 고딕" charset="0"/>
                <a:ea typeface="맑은 고딕" charset="0"/>
              </a:rPr>
              <a:t>MACD</a:t>
            </a:r>
            <a:r>
              <a:rPr sz="1800">
                <a:latin typeface="맑은 고딕" charset="0"/>
                <a:ea typeface="맑은 고딕" charset="0"/>
              </a:rPr>
              <a:t>(moving average convergence &amp; divergence)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744855" y="1869440"/>
            <a:ext cx="10302875" cy="31070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MACD = </a:t>
            </a:r>
            <a:r>
              <a:rPr sz="2800">
                <a:latin typeface="맑은 고딕" charset="0"/>
                <a:ea typeface="맑은 고딕" charset="0"/>
              </a:rPr>
              <a:t>단기 지수이동평균(EMA) - 장기 지수이동평균(EMA)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SIGNAL = 지수이동평균선 N일간의 MACD 지수 이동 평균선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EMA:(Exponential MA) =</a:t>
            </a:r>
            <a:r>
              <a:rPr sz="2800">
                <a:latin typeface="맑은 고딕" charset="0"/>
                <a:ea typeface="맑은 고딕" charset="0"/>
              </a:rPr>
              <a:t>지수의 기하급수적인 가중치를 준 MA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오늘의 EMA = 어제 EMA *</a:t>
            </a:r>
            <a:r>
              <a:rPr sz="2800">
                <a:solidFill>
                  <a:srgbClr val="FF0000"/>
                </a:solidFill>
                <a:latin typeface="맑은 고딕" charset="0"/>
                <a:ea typeface="맑은 고딕" charset="0"/>
              </a:rPr>
              <a:t>A(가중치)</a:t>
            </a:r>
            <a:r>
              <a:rPr sz="2800">
                <a:latin typeface="맑은 고딕" charset="0"/>
                <a:ea typeface="맑은 고딕" charset="0"/>
              </a:rPr>
              <a:t>[오늘가격 - 어제 EMA]   </a:t>
            </a:r>
            <a:r>
              <a:rPr sz="2800">
                <a:solidFill>
                  <a:srgbClr val="FF0000"/>
                </a:solidFill>
                <a:latin typeface="맑은 고딕" charset="0"/>
                <a:ea typeface="맑은 고딕" charset="0"/>
              </a:rPr>
              <a:t>&lt;&lt;&lt; 가중치 주는게 핵심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2070" y="575945"/>
            <a:ext cx="6501765" cy="4357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790" y="166370"/>
            <a:ext cx="11146155" cy="1914525"/>
          </a:xfrm>
          <a:prstGeom prst="rect"/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3970" y="2094230"/>
            <a:ext cx="12200255" cy="4417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646430" y="534035"/>
            <a:ext cx="10626090" cy="22155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>
                <a:latin typeface="맑은 고딕" charset="0"/>
                <a:ea typeface="맑은 고딕" charset="0"/>
              </a:rPr>
              <a:t>할인률을 계산할때 </a:t>
            </a:r>
            <a:endParaRPr lang="ko-KR" altLang="en-US" sz="54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1.가장 비싼가격을 정가라고 보고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2.정가 기준 매월 각 상점의 가격을 비교</a:t>
            </a:r>
            <a:endParaRPr lang="ko-KR" altLang="en-US" sz="2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3.할인률 계산 (정가 - 특정가)/정가</a:t>
            </a:r>
            <a:endParaRPr lang="ko-KR" altLang="en-US" sz="2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899795" y="3134360"/>
            <a:ext cx="1026033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***</a:t>
            </a:r>
            <a:r>
              <a:rPr sz="3600">
                <a:latin typeface="맑은 고딕" charset="0"/>
                <a:ea typeface="맑은 고딕" charset="0"/>
              </a:rPr>
              <a:t>문제점 ***</a:t>
            </a:r>
            <a:endParaRPr lang="ko-KR" altLang="en-US" sz="3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1.비어있는 값</a:t>
            </a:r>
            <a:endParaRPr lang="ko-KR" altLang="en-US" sz="36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2.test date에만 있는 363개의 상품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9125" y="871220"/>
            <a:ext cx="10954385" cy="5115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146175"/>
            <a:ext cx="12192635" cy="45656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00355"/>
            <a:ext cx="12192635" cy="46335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456055"/>
            <a:ext cx="12192635" cy="3945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</Paragraphs>
  <Words>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오 준석</dc:creator>
  <cp:lastModifiedBy>오 준석</cp:lastModifiedBy>
  <dc:title>PowerPoint 프레젠테이션</dc:title>
</cp:coreProperties>
</file>